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4_0.xml" ContentType="application/vnd.ms-powerpoint.comments+xml"/>
  <Override PartName="/ppt/notesSlides/notesSlide6.xml" ContentType="application/vnd.openxmlformats-officedocument.presentationml.notesSlide+xml"/>
  <Override PartName="/ppt/comments/modernComment_108_0.xml" ContentType="application/vnd.ms-powerpoint.comments+xml"/>
  <Override PartName="/ppt/notesSlides/notesSlide7.xml" ContentType="application/vnd.openxmlformats-officedocument.presentationml.notesSlide+xml"/>
  <Override PartName="/ppt/comments/modernComment_109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3_0.xml" ContentType="application/vnd.ms-powerpoint.comments+xml"/>
  <Override PartName="/ppt/notesSlides/notesSlide10.xml" ContentType="application/vnd.openxmlformats-officedocument.presentationml.notesSlide+xml"/>
  <Override PartName="/ppt/comments/modernComment_112_0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77" r:id="rId6"/>
    <p:sldId id="276" r:id="rId7"/>
    <p:sldId id="264" r:id="rId8"/>
    <p:sldId id="265" r:id="rId9"/>
    <p:sldId id="259" r:id="rId10"/>
    <p:sldId id="275" r:id="rId11"/>
    <p:sldId id="274" r:id="rId12"/>
    <p:sldId id="260" r:id="rId13"/>
  </p:sldIdLst>
  <p:sldSz cx="9144000" cy="5143500" type="screen16x9"/>
  <p:notesSz cx="6858000" cy="9144000"/>
  <p:embeddedFontLst>
    <p:embeddedFont>
      <p:font typeface="Bitter" panose="020B0604020202020204" charset="0"/>
      <p:regular r:id="rId15"/>
      <p:bold r:id="rId16"/>
      <p:italic r:id="rId17"/>
      <p:boldItalic r:id="rId18"/>
    </p:embeddedFont>
    <p:embeddedFont>
      <p:font typeface="Cambo" panose="020B0604020202020204" charset="0"/>
      <p:regular r:id="rId19"/>
    </p:embeddedFont>
    <p:embeddedFont>
      <p:font typeface="Cambria Math" panose="02040503050406030204" pitchFamily="18" charset="0"/>
      <p:regular r:id="rId20"/>
    </p:embeddedFont>
    <p:embeddedFont>
      <p:font typeface="Coda" panose="020B0604020202020204" charset="0"/>
      <p:regular r:id="rId21"/>
    </p:embeddedFont>
    <p:embeddedFont>
      <p:font typeface="Play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7B387A-0F22-5C50-13D0-2E5DDBD3CFEC}" name="Nathan James Pacey" initials="NP" userId="S::nj2pacey@uwaterloo.ca::e3aa6d9e-ecb6-4552-918d-cc5cdf86b2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030E17"/>
    <a:srgbClr val="051725"/>
    <a:srgbClr val="061D30"/>
    <a:srgbClr val="0A2D4B"/>
    <a:srgbClr val="0D151D"/>
    <a:srgbClr val="0E1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A22BE9-BA87-4260-BF80-30833227CB45}" authorId="{537B387A-0F22-5C50-13D0-2E5DDBD3CFEC}" created="2025-02-26T19:58:20.173">
    <pc:sldMkLst xmlns:pc="http://schemas.microsoft.com/office/powerpoint/2013/main/command">
      <pc:docMk/>
      <pc:sldMk cId="0" sldId="264"/>
    </pc:sldMkLst>
    <p188:replyLst>
      <p188:reply id="{94442726-7D89-4B93-9FCC-B1AE4B8D6E0F}" authorId="{537B387A-0F22-5C50-13D0-2E5DDBD3CFEC}" created="2025-02-26T19:59:17.309">
        <p188:txBody>
          <a:bodyPr/>
          <a:lstStyle/>
          <a:p>
            <a:r>
              <a:rPr lang="en-CA"/>
              <a:t>Bais noised qubits based on reduction of bit flip error as state gets larger </a:t>
            </a:r>
          </a:p>
        </p188:txBody>
      </p188:reply>
    </p188:replyLst>
    <p188:txBody>
      <a:bodyPr/>
      <a:lstStyle/>
      <a:p>
        <a:r>
          <a:rPr lang="en-CA"/>
          <a:t>Example of QEC using cat codes </a:t>
        </a:r>
      </a:p>
    </p188:txBody>
  </p188:cm>
  <p188:cm id="{1E1C3E5B-2C09-4160-A169-33944D5CA63F}" authorId="{537B387A-0F22-5C50-13D0-2E5DDBD3CFEC}" created="2025-02-26T20:07:11.856">
    <pc:sldMkLst xmlns:pc="http://schemas.microsoft.com/office/powerpoint/2013/main/command">
      <pc:docMk/>
      <pc:sldMk cId="0" sldId="264"/>
    </pc:sldMkLst>
    <p188:replyLst>
      <p188:reply id="{69C9C0F2-2C24-4D14-8EC0-EE70EDF8FCCB}" authorId="{537B387A-0F22-5C50-13D0-2E5DDBD3CFEC}" created="2025-02-26T20:07:22.302">
        <p188:txBody>
          <a:bodyPr/>
          <a:lstStyle/>
          <a:p>
            <a:r>
              <a:rPr lang="en-CA"/>
              <a:t>Issue with cat state is single photon loss</a:t>
            </a:r>
          </a:p>
        </p188:txBody>
      </p188:reply>
    </p188:replyLst>
    <p188:txBody>
      <a:bodyPr/>
      <a:lstStyle/>
      <a:p>
        <a:r>
          <a:rPr lang="en-CA"/>
          <a:t>As size grows phase flips goes up with single photon loss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040646-F342-481C-A63D-F64B502255B4}" authorId="{537B387A-0F22-5C50-13D0-2E5DDBD3CFEC}" created="2025-02-25T22:41:49.760">
    <pc:sldMkLst xmlns:pc="http://schemas.microsoft.com/office/powerpoint/2013/main/command">
      <pc:docMk/>
      <pc:sldMk cId="0" sldId="265"/>
    </pc:sldMkLst>
    <p188:replyLst>
      <p188:reply id="{B6BB3ACC-61EE-4B51-B1D3-72DE788812BB}" authorId="{537B387A-0F22-5C50-13D0-2E5DDBD3CFEC}" created="2025-02-25T22:42:06.818">
        <p188:txBody>
          <a:bodyPr/>
          <a:lstStyle/>
          <a:p>
            <a:r>
              <a:rPr lang="en-CA"/>
              <a:t>Maybe show their PCS here
</a:t>
            </a:r>
          </a:p>
        </p188:txBody>
      </p188:reply>
      <p188:reply id="{7C84A3CA-E3A9-4C48-B5A6-6C3F16F28E8A}" authorId="{537B387A-0F22-5C50-13D0-2E5DDBD3CFEC}" created="2025-02-26T20:06:37.493">
        <p188:txBody>
          <a:bodyPr/>
          <a:lstStyle/>
          <a:p>
            <a:r>
              <a:rPr lang="en-CA"/>
              <a:t>Robust to single photon loss</a:t>
            </a:r>
          </a:p>
        </p188:txBody>
      </p188:reply>
    </p188:replyLst>
    <p188:txBody>
      <a:bodyPr/>
      <a:lstStyle/>
      <a:p>
        <a:r>
          <a:rPr lang="en-CA"/>
          <a:t>Maybe talk about gertler here, say they were able to implement PCS in real SCC with fidelity ...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25.427" authorId="{537B387A-0F22-5C50-13D0-2E5DDBD3CFEC}"/>
          </p223:rxn>
        </p223:reactions>
      </p:ext>
    </p188:extLst>
  </p188:cm>
  <p188:cm id="{6DB5189A-8F2F-45D1-9F73-343C1667E1D5}" authorId="{537B387A-0F22-5C50-13D0-2E5DDBD3CFEC}" created="2025-02-26T20:06:03.9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txBody>
      <a:bodyPr/>
      <a:lstStyle/>
      <a:p>
        <a:r>
          <a:rPr lang="en-CA"/>
          <a:t>Chen wang’s group, formerly university of Mach, now university of Toronto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1T13:29:30.587" authorId="{537B387A-0F22-5C50-13D0-2E5DDBD3CFEC}"/>
          </p223:rxn>
        </p223:reactions>
      </p:ext>
    </p188:extLst>
  </p188:cm>
  <p188:cm id="{222BCB46-1122-40AE-A54B-F4272F748B74}" authorId="{537B387A-0F22-5C50-13D0-2E5DDBD3CFEC}" created="2025-02-26T20:07:51.437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Solve this problem of SPL with PCS, ...</a:t>
        </a:r>
      </a:p>
    </p188:txBody>
  </p188:cm>
  <p188:cm id="{E52C2720-F7B4-4CF7-B920-04F53E7BFF16}" authorId="{537B387A-0F22-5C50-13D0-2E5DDBD3CFEC}" created="2025-02-26T20:08:32.104">
    <pc:sldMkLst xmlns:pc="http://schemas.microsoft.com/office/powerpoint/2013/main/command">
      <pc:docMk/>
      <pc:sldMk cId="0" sldId="265"/>
    </pc:sldMkLst>
    <p188:replyLst>
      <p188:reply id="{590CDDF9-4AFC-431A-B9C1-8571132C511E}" authorId="{537B387A-0F22-5C50-13D0-2E5DDBD3CFEC}" created="2025-02-26T20:09:22.886">
        <p188:txBody>
          <a:bodyPr/>
          <a:lstStyle/>
          <a:p>
            <a:r>
              <a:rPr lang="en-CA"/>
              <a:t>And explain their implementation using SC cavity -&gt; JJ</a:t>
            </a:r>
          </a:p>
        </p188:txBody>
      </p188:reply>
      <p188:reply id="{C4259D40-05B3-4164-BD9E-56A580BEED2A}" authorId="{537B387A-0F22-5C50-13D0-2E5DDBD3CFEC}" created="2025-02-26T20:10:07.456">
        <p188:txBody>
          <a:bodyPr/>
          <a:lstStyle/>
          <a:p>
            <a:r>
              <a:rPr lang="en-CA"/>
              <a:t>Limited by Kerr-non Lin of the JJ interaction</a:t>
            </a:r>
          </a:p>
        </p188:txBody>
      </p188:reply>
    </p188:replyLst>
    <p188:txBody>
      <a:bodyPr/>
      <a:lstStyle/>
      <a:p>
        <a:r>
          <a:rPr lang="en-CA"/>
          <a:t>Maybe animate gertler stuff</a:t>
        </a:r>
      </a:p>
    </p188:txBody>
  </p188:cm>
  <p188:cm id="{D501F9DB-DBB8-4C10-A1DC-CD42BCC6B0A3}" authorId="{537B387A-0F22-5C50-13D0-2E5DDBD3CFEC}" created="2025-02-26T20:12:58.74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45" creationId="{00000000-0000-0000-0000-000000000000}"/>
    </ac:deMkLst>
    <p188:txBody>
      <a:bodyPr/>
      <a:lstStyle/>
      <a:p>
        <a:r>
          <a:rPr lang="en-CA"/>
          <a:t>Change minus sign</a:t>
        </a:r>
      </a:p>
    </p188:txBody>
  </p188:cm>
  <p188:cm id="{DC039414-3DFE-481A-A6A2-03C5BE02620E}" authorId="{537B387A-0F22-5C50-13D0-2E5DDBD3CFEC}" created="2025-02-26T20:32:59.580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CA"/>
          <a:t>Explain delta here</a:t>
        </a:r>
      </a:p>
    </p188:txBody>
  </p188:cm>
  <p188:cm id="{AE5F7995-3FDA-4AE9-9650-2D3AD0B062D5}" authorId="{537B387A-0F22-5C50-13D0-2E5DDBD3CFEC}" created="2025-02-26T20:33:31.3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picMk id="337" creationId="{00000000-0000-0000-0000-000000000000}"/>
    </ac:deMkLst>
    <p188:replyLst>
      <p188:reply id="{7220924D-32BD-48EA-B60F-F9EB85626796}" authorId="{537B387A-0F22-5C50-13D0-2E5DDBD3CFEC}" created="2025-02-26T20:33:53.872">
        <p188:txBody>
          <a:bodyPr/>
          <a:lstStyle/>
          <a:p>
            <a:r>
              <a:rPr lang="en-CA"/>
              <a:t>And explanation </a:t>
            </a:r>
          </a:p>
        </p188:txBody>
      </p188:reply>
    </p188:replyLst>
    <p188:txBody>
      <a:bodyPr/>
      <a:lstStyle/>
      <a:p>
        <a:r>
          <a:rPr lang="en-CA"/>
          <a:t>Add delta operator eqn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D5C260-9A67-40A5-9550-80C6835F2B46}" authorId="{537B387A-0F22-5C50-13D0-2E5DDBD3CFEC}" created="2025-02-11T16:13:45.34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Now see fidelity over time, for the parameters include max fidelity points for each, compare to gertler model </a:t>
        </a:r>
      </a:p>
    </p188:txBody>
  </p188:cm>
  <p188:cm id="{CEAEDE97-0476-45F8-90B9-D121480D0550}" authorId="{537B387A-0F22-5C50-13D0-2E5DDBD3CFEC}" created="2025-02-11T16:13:58.077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Also possibly add delta +1 -1 simulations </a:t>
        </a:r>
      </a:p>
    </p188:txBody>
  </p188:cm>
  <p188:cm id="{B4653863-9D5F-4AAF-B07D-A41DADEB603D}" authorId="{537B387A-0F22-5C50-13D0-2E5DDBD3CFEC}" created="2025-02-26T20:34:23.284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Input params in white space</a:t>
        </a:r>
      </a:p>
    </p188:txBody>
  </p188:cm>
  <p188:cm id="{058870EE-B6E4-4074-9B86-0B3C4144F9C2}" authorId="{537B387A-0F22-5C50-13D0-2E5DDBD3CFEC}" created="2025-02-26T20:40:48.685">
    <pc:sldMkLst xmlns:pc="http://schemas.microsoft.com/office/powerpoint/2013/main/command">
      <pc:docMk/>
      <pc:sldMk cId="0" sldId="274"/>
    </pc:sldMkLst>
    <p188:txBody>
      <a:bodyPr/>
      <a:lstStyle/>
      <a:p>
        <a:r>
          <a:rPr lang="en-CA"/>
          <a:t>Params in the slide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C31EAE-BFEE-471F-BD07-CB8F9D896BD0}" authorId="{537B387A-0F22-5C50-13D0-2E5DDBD3CFEC}" created="2025-02-11T16:15:17.674">
    <pc:sldMkLst xmlns:pc="http://schemas.microsoft.com/office/powerpoint/2013/main/command">
      <pc:docMk/>
      <pc:sldMk cId="0" sldId="275"/>
    </pc:sldMkLst>
    <p188:replyLst>
      <p188:reply id="{6EE51368-4831-403B-A48E-51C0625B1761}" authorId="{537B387A-0F22-5C50-13D0-2E5DDBD3CFEC}" created="2025-02-11T16:19:25.179">
        <p188:txBody>
          <a:bodyPr/>
          <a:lstStyle/>
          <a:p>
            <a:r>
              <a:rPr lang="en-CA"/>
              <a:t>To not have parasitic coupling go with 2. , so we have a frequency of b and c on a consistent ratio 2.3 (circular membrane mode ratio ) of omega_b / omega_c, then coupling parameters chosen based on prev paper, trial and error, roughly have the higher order mode for the coupling ratio… </a:t>
            </a:r>
          </a:p>
        </p188:txBody>
      </p188:reply>
    </p188:replyLst>
    <p188:txBody>
      <a:bodyPr/>
      <a:lstStyle/>
      <a:p>
        <a:r>
          <a:rPr lang="en-CA"/>
          <a:t>Possibly add parameter discussion here, or explain in terms of options 1 vs 2...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513850-BBB8-4876-9369-D4437D4FF008}" authorId="{537B387A-0F22-5C50-13D0-2E5DDBD3CFEC}" created="2025-02-26T19:45:17.034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CA"/>
          <a:t>Fix 2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85e69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85e69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about simulating both Full and adiabatic model and comparing them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expect to see results similar to Jeffery Gertler in Superconducting circuits realization of PCS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joint wigner function plot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 to see high fidelity values for the steady state similar to this plot of PCS evolution of a simpler model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Evolving a ground state into the PCS and the occurring loss (decoherence)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325cd0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325cd0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085e6964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085e6964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085e6964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085e6964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 Explanation: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Resonator: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diagram shows an optomechanical resonator, which consists of optical and mechanical components working together.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Pump Laser &amp; Signal Laser: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pump laser and signal laser provide the necessary energy to the system. The pump laser drives the system, while the signal laser interacts with the cavity.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&amp; Movable Mirrors: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fixed mirror and movable mirror create an optical cavity. The movable mirror can oscillate, allowing it to couple with phonons (mechanical vibrations).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Photons &amp; Phonons Interaction: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Photons (light particles) from the lasers interact with phonons (sound particles) in the movable mirror.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 Induction: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interaction induces a frequency in the cavity, with photons and phonons coupling together. This coupling is key to the system's ability to correct noise-biased errors, maintain long coherence times, and reduce crosstalk.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Mechanism: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Optomechanical Effects: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combination of optical and mechanical components allows the resonator to manipulate and control quantum states effectively, leveraging the advantages of mechanical systems for quantum computing.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 of Mechanical Systems: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Noise-Biased Error Correction: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systems can correct errors caused by noise, improving reliability.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is achieved within a compact footprint, making it efficient for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Long Lifetimes and Compact Footprint: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can maintain coherence for longer periods.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Longer coherence times enable extended quantum operations, enhancing system performance.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Minimal Crosstalk: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Mechanical qubits experience low crosstalk, meaning they don’t interfere much with each other.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allows for high-fidelity operations and easier scaling of the quantum system.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companies are already researching mechanical quantum systems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9:notes"/>
          <p:cNvSpPr txBox="1"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Codes: Overview: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Cat codes utilize superpositions of coherent states to </a:t>
            </a: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 fault tolerance and error correction in quantum computing.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- Used in QEC and EC codewords to suppress errors 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Bloch Sphere Representation: 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Visualizes how cat states are used to represent quantum information robustly.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(Top Right): 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equations represent the error rates for bit-flip and phase-flip errors, showing the dependence on ∣α∣|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 alpha decreases bit flip exponentially -&gt; increases phase flip errors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Wells Diagram (Bottom Right):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Landscape: Shows visually how increasing alpha effects the quantum well -&gt; reducing errors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Double-Well Potential: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energy landscape for cat states.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 at ±α: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Indicates stable positions for coherent states.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States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Shows how these states are mapped in the potential wells.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Demonstrates the separation of logical states in the potential landscape, enhancing error correction.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(Bottom Left):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 States Decomposition: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∣0⟩α=1/sqrt(2)(∣+α⟩+∣−α⟩)+O(e^{−2∣α∣^2})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∣1⟩α=1/sqrt(2)(∣+α⟩−∣−α⟩)+O(e^{−2∣α∣^2})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These equations show the decomposition of logical qubits into superpositions of coherent states.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Robust to single photon loss.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Pair cat codes detect and correct a broader range of errors than single cat codes</a:t>
            </a:r>
            <a:endParaRPr lang="en-US"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pair coherent state involves two modes with correlated amplitudes, often used in systems where both modes interact or are entangled, enhancing properties like error correction and fault tolerance.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 Equation: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ρ˙=−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iℏ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H,ρ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]+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κabL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[ab]ρ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Describes the time evolution of the density matrix ρ considering the Hamiltonian H and </a:t>
            </a: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dissipative process L[ab].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Hamiltonian: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H/h​=ϵab∗​ab+ϵab​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a†b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the interaction between two modes a and b in the system,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creation and anhelation of ab modes.</a:t>
            </a:r>
            <a:endParaRPr dirty="0"/>
          </a:p>
          <a:p>
            <a:pPr marL="74295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γ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iκab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​/2ϵab​​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the </a:t>
            </a:r>
            <a:r>
              <a:rPr lang="en-CA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coupling constant γ related to the interaction strength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the modes.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Error Correction: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cat codes can detect and correct a broader range of errors compared to single cat codes.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Enhances the reliability and accuracy of quantum operations.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Fault Tolerance: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provide greater resistance to noise and correlated errors.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Reduces the number of physical qubits needed for error-corrected logical qubits, making quantum systems more efficient.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Stability and Performance: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Pair coherent states offer better long-term coherence, crucial for stable quantum computing and communication.</a:t>
            </a:r>
            <a:endParaRPr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Improves overall performance and reliability of quantum systems.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 and Diagrams: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Coherent State Equation (Top Right):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∣ψ⟩=∣alpha, β⟩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Explanation: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coherent state as a superposition of </a:t>
            </a:r>
            <a:r>
              <a:rPr lang="en-CA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Fock</a:t>
            </a: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085e6964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085e6964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Google Shape;587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 resonator that forms a cavity mode, mechanical mode is resonator(s)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may be many ways to physically realize these states in experiments 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possible methods use vacuum gap capacitors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with Professor Hauer has worked on during his time at NIST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control interference through physical barriers or separating the mechanical modes option 1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CA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induce two modes on a single resonator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0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84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815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1"/>
          <p:cNvSpPr txBox="1">
            <a:spLocks noGrp="1"/>
          </p:cNvSpPr>
          <p:nvPr>
            <p:ph type="body" idx="1"/>
          </p:nvPr>
        </p:nvSpPr>
        <p:spPr>
          <a:xfrm>
            <a:off x="0" y="816187"/>
            <a:ext cx="9144000" cy="292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body" idx="2"/>
          </p:nvPr>
        </p:nvSpPr>
        <p:spPr>
          <a:xfrm>
            <a:off x="819614" y="3910450"/>
            <a:ext cx="7368169" cy="94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marR="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None/>
              <a:defRPr sz="2099">
                <a:solidFill>
                  <a:schemeClr val="dk1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1350">
                <a:solidFill>
                  <a:srgbClr val="888888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41"/>
          <p:cNvSpPr txBox="1">
            <a:spLocks noGrp="1"/>
          </p:cNvSpPr>
          <p:nvPr>
            <p:ph type="title"/>
          </p:nvPr>
        </p:nvSpPr>
        <p:spPr>
          <a:xfrm>
            <a:off x="430346" y="-8059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alibri"/>
              <a:buNone/>
              <a:defRPr sz="33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41"/>
          <p:cNvPicPr preferRelativeResize="0"/>
          <p:nvPr/>
        </p:nvPicPr>
        <p:blipFill rotWithShape="1">
          <a:blip r:embed="rId3">
            <a:alphaModFix/>
          </a:blip>
          <a:srcRect l="76453" r="797"/>
          <a:stretch/>
        </p:blipFill>
        <p:spPr>
          <a:xfrm>
            <a:off x="5572625" y="122886"/>
            <a:ext cx="3511969" cy="56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1"/>
          <p:cNvSpPr txBox="1"/>
          <p:nvPr/>
        </p:nvSpPr>
        <p:spPr>
          <a:xfrm>
            <a:off x="5644731" y="121922"/>
            <a:ext cx="1459971" cy="38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4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Brad Hauer – B66.0011</a:t>
            </a:r>
            <a:endParaRPr sz="875"/>
          </a:p>
        </p:txBody>
      </p:sp>
    </p:spTree>
    <p:extLst>
      <p:ext uri="{BB962C8B-B14F-4D97-AF65-F5344CB8AC3E}">
        <p14:creationId xmlns:p14="http://schemas.microsoft.com/office/powerpoint/2010/main" val="15066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239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1264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105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5429250" y="430172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889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2880"/>
              <a:buNone/>
              <a:defRPr sz="1800">
                <a:solidFill>
                  <a:srgbClr val="757575"/>
                </a:solidFill>
              </a:defRPr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1500">
                <a:solidFill>
                  <a:srgbClr val="757575"/>
                </a:solidFill>
              </a:defRPr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2160"/>
              <a:buNone/>
              <a:defRPr sz="1350">
                <a:solidFill>
                  <a:srgbClr val="757575"/>
                </a:solidFill>
              </a:defRPr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92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36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1800" b="1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 b="1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350" b="1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3899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247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952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2400"/>
            </a:lvl1pPr>
            <a:lvl2pPr marL="571500" lvl="1" indent="-2762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2099"/>
            </a:lvl2pPr>
            <a:lvl3pPr marL="85725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1800"/>
            </a:lvl3pPr>
            <a:lvl4pPr marL="1143000" lvl="3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4pPr>
            <a:lvl5pPr marL="142875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5pPr>
            <a:lvl6pPr marL="1714500" lvl="5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6pPr>
            <a:lvl7pPr marL="2000250" lvl="6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7pPr>
            <a:lvl8pPr marL="2286000" lvl="7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8pPr>
            <a:lvl9pPr marL="2571750" lvl="8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500"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332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5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1428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200"/>
            </a:lvl1pPr>
            <a:lvl2pPr marL="571500" lvl="1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049"/>
            </a:lvl2pPr>
            <a:lvl3pPr marL="857250" lvl="2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900"/>
            </a:lvl3pPr>
            <a:lvl4pPr marL="1143000" lvl="3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4pPr>
            <a:lvl5pPr marL="1428750" lvl="4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5pPr>
            <a:lvl6pPr marL="1714500" lvl="5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6pPr>
            <a:lvl7pPr marL="2000250" lvl="6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7pPr>
            <a:lvl8pPr marL="2286000" lvl="7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8pPr>
            <a:lvl9pPr marL="2571750" lvl="8" indent="-1428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199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663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14313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71500" lvl="1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857250" lvl="2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143000" lvl="3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428750" lvl="4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714500" lvl="5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000250" lvl="6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286000" lvl="7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571750" lvl="8" indent="-214313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37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1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t="36350" b="47481"/>
          <a:stretch/>
        </p:blipFill>
        <p:spPr>
          <a:xfrm>
            <a:off x="1" y="4158151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014726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  <p:extLst>
      <p:ext uri="{BB962C8B-B14F-4D97-AF65-F5344CB8AC3E}">
        <p14:creationId xmlns:p14="http://schemas.microsoft.com/office/powerpoint/2010/main" val="21842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Play"/>
              <a:buNone/>
              <a:defRPr sz="528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66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github.com/NathanPaceydev" TargetMode="External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npacey01.wixsite.com/website" TargetMode="External"/><Relationship Id="rId11" Type="http://schemas.openxmlformats.org/officeDocument/2006/relationships/image" Target="../media/image10.png"/><Relationship Id="rId5" Type="http://schemas.openxmlformats.org/officeDocument/2006/relationships/hyperlink" Target="linkedin.com/in/nathan-pacey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0.xml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microsoft.com/office/2018/10/relationships/comments" Target="../comments/modernComment_114_0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microsoft.com/office/2018/10/relationships/comments" Target="../comments/modernComment_108_0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70.png"/><Relationship Id="rId3" Type="http://schemas.microsoft.com/office/2018/10/relationships/comments" Target="../comments/modernComment_109_0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490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4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microsoft.com/office/2018/10/relationships/comments" Target="../comments/modernComment_113_0.xml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82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rotating-gif-768x432-modified (1) (1).png"/>
          <p:cNvPicPr preferRelativeResize="0"/>
          <p:nvPr/>
        </p:nvPicPr>
        <p:blipFill rotWithShape="1">
          <a:blip r:embed="rId3">
            <a:alphaModFix amt="79000"/>
          </a:blip>
          <a:srcRect l="48548" r="10540"/>
          <a:stretch/>
        </p:blipFill>
        <p:spPr>
          <a:xfrm>
            <a:off x="-1795326" y="-922893"/>
            <a:ext cx="4730012" cy="625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894300" y="898350"/>
            <a:ext cx="2407200" cy="3346800"/>
          </a:xfrm>
          <a:prstGeom prst="rect">
            <a:avLst/>
          </a:prstGeom>
          <a:solidFill>
            <a:srgbClr val="1323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916700" y="555375"/>
            <a:ext cx="2956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About Me</a:t>
            </a:r>
            <a:endParaRPr sz="440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00" y="1128075"/>
            <a:ext cx="1705200" cy="170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2130250" y="2940900"/>
            <a:ext cx="193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Nathan 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Pacey</a:t>
            </a:r>
            <a:endParaRPr sz="2520" b="1" dirty="0">
              <a:solidFill>
                <a:srgbClr val="C5D0D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438D31-9A49-4364-89B9-74E7108F8791}"/>
              </a:ext>
            </a:extLst>
          </p:cNvPr>
          <p:cNvGrpSpPr/>
          <p:nvPr/>
        </p:nvGrpSpPr>
        <p:grpSpPr>
          <a:xfrm>
            <a:off x="4916700" y="1788735"/>
            <a:ext cx="4694673" cy="2077096"/>
            <a:chOff x="4916700" y="1788735"/>
            <a:chExt cx="4694673" cy="2077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787D76-7684-E0B2-4693-74669E43442B}"/>
                </a:ext>
              </a:extLst>
            </p:cNvPr>
            <p:cNvSpPr txBox="1"/>
            <p:nvPr/>
          </p:nvSpPr>
          <p:spPr>
            <a:xfrm>
              <a:off x="5402854" y="1788735"/>
              <a:ext cx="4208519" cy="2056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linkedin.com/in/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</a:t>
              </a: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-pacey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npacey01.wixsite.com/website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en-US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NathanPaceydev</a:t>
              </a:r>
              <a:endPara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0" indent="0">
                <a:lnSpc>
                  <a:spcPct val="200000"/>
                </a:lnSpc>
                <a:spcBef>
                  <a:spcPts val="200"/>
                </a:spcBef>
                <a:spcAft>
                  <a:spcPts val="600"/>
                </a:spcAft>
              </a:pPr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youtube.com/@nathanpacey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6894EF-4232-F74B-AEE9-DD0BA38B73BD}"/>
                </a:ext>
              </a:extLst>
            </p:cNvPr>
            <p:cNvGrpSpPr/>
            <p:nvPr/>
          </p:nvGrpSpPr>
          <p:grpSpPr>
            <a:xfrm>
              <a:off x="4916700" y="1926601"/>
              <a:ext cx="323018" cy="1939230"/>
              <a:chOff x="4916700" y="1926601"/>
              <a:chExt cx="323018" cy="193923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FC3825D-1CDF-C3B6-F989-0392EE87DA60}"/>
                  </a:ext>
                </a:extLst>
              </p:cNvPr>
              <p:cNvGrpSpPr/>
              <p:nvPr/>
            </p:nvGrpSpPr>
            <p:grpSpPr>
              <a:xfrm>
                <a:off x="4916700" y="1926601"/>
                <a:ext cx="323018" cy="1385436"/>
                <a:chOff x="5358172" y="3907099"/>
                <a:chExt cx="323018" cy="1385436"/>
              </a:xfrm>
            </p:grpSpPr>
            <p:pic>
              <p:nvPicPr>
                <p:cNvPr id="3" name="Picture 2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98ABDFA-A293-0208-BEFB-79A48E4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3907099"/>
                  <a:ext cx="320953" cy="320953"/>
                </a:xfrm>
                <a:prstGeom prst="rect">
                  <a:avLst/>
                </a:prstGeom>
              </p:spPr>
            </p:pic>
            <p:pic>
              <p:nvPicPr>
                <p:cNvPr id="5" name="Picture 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F5D1962-131B-11C4-FF0F-26B92419B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969517"/>
                  <a:ext cx="323018" cy="323018"/>
                </a:xfrm>
                <a:prstGeom prst="rect">
                  <a:avLst/>
                </a:prstGeom>
              </p:spPr>
            </p:pic>
            <p:pic>
              <p:nvPicPr>
                <p:cNvPr id="6" name="Picture 5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39AD7DC-8D77-BC30-24AE-358A6EB78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358172" y="4458828"/>
                  <a:ext cx="279913" cy="279913"/>
                </a:xfrm>
                <a:prstGeom prst="rect">
                  <a:avLst/>
                </a:prstGeom>
              </p:spPr>
            </p:pic>
          </p:grpSp>
          <p:pic>
            <p:nvPicPr>
              <p:cNvPr id="3074" name="Picture 2" descr="Free Youtube Logo SVG, PNG Icon, Symbol. Download Image.">
                <a:extLst>
                  <a:ext uri="{FF2B5EF4-FFF2-40B4-BE49-F238E27FC236}">
                    <a16:creationId xmlns:a16="http://schemas.microsoft.com/office/drawing/2014/main" id="{C163ACB4-6710-E5E1-9D85-4CFC196B5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2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6700" y="3542813"/>
                <a:ext cx="323018" cy="323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sz="1125" dirty="0"/>
          </a:p>
        </p:txBody>
      </p:sp>
      <p:sp>
        <p:nvSpPr>
          <p:cNvPr id="572" name="Google Shape;572;p19"/>
          <p:cNvSpPr/>
          <p:nvPr/>
        </p:nvSpPr>
        <p:spPr>
          <a:xfrm>
            <a:off x="13548" y="556146"/>
            <a:ext cx="9144000" cy="4547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endParaRPr lang="en-CA" sz="1125" dirty="0"/>
          </a:p>
        </p:txBody>
      </p:sp>
      <p:sp>
        <p:nvSpPr>
          <p:cNvPr id="573" name="Google Shape;573;p19"/>
          <p:cNvSpPr/>
          <p:nvPr/>
        </p:nvSpPr>
        <p:spPr>
          <a:xfrm>
            <a:off x="821867" y="-14214"/>
            <a:ext cx="750026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>
              <a:lnSpc>
                <a:spcPct val="125000"/>
              </a:lnSpc>
              <a:buSzPts val="4860"/>
            </a:pPr>
            <a:r>
              <a:rPr lang="en-CA" sz="2500" dirty="0">
                <a:latin typeface="Bitter"/>
                <a:sym typeface="Bitter"/>
              </a:rPr>
              <a:t>Simulation Fidelity</a:t>
            </a:r>
            <a:endParaRPr lang="en-CA" sz="656" dirty="0"/>
          </a:p>
        </p:txBody>
      </p:sp>
      <p:sp>
        <p:nvSpPr>
          <p:cNvPr id="584" name="Google Shape;584;p19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defTabSz="571500"/>
            <a:fld id="{00000000-1234-1234-1234-123412341234}" type="slidenum">
              <a:rPr lang="en-CA" sz="1500"/>
              <a:pPr defTabSz="571500"/>
              <a:t>10</a:t>
            </a:fld>
            <a:endParaRPr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C9BC7-5166-6A0A-FFFC-AAF5633FDB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5985" y="609756"/>
            <a:ext cx="8239125" cy="4547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24864-3959-C70C-DCD4-B61A45A5F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3" r="4945"/>
          <a:stretch/>
        </p:blipFill>
        <p:spPr>
          <a:xfrm>
            <a:off x="2047826" y="2268445"/>
            <a:ext cx="5686475" cy="1072549"/>
          </a:xfrm>
          <a:prstGeom prst="roundRect">
            <a:avLst>
              <a:gd name="adj" fmla="val 17428"/>
            </a:avLst>
          </a:prstGeom>
          <a:ln w="38100">
            <a:solidFill>
              <a:srgbClr val="0000FF"/>
            </a:solidFill>
            <a:prstDash val="dash"/>
          </a:ln>
        </p:spPr>
      </p:pic>
      <p:pic>
        <p:nvPicPr>
          <p:cNvPr id="11" name="Picture 10" descr="A group of images of a red line&#10;&#10;AI-generated content may be incorrect.">
            <a:extLst>
              <a:ext uri="{FF2B5EF4-FFF2-40B4-BE49-F238E27FC236}">
                <a16:creationId xmlns:a16="http://schemas.microsoft.com/office/drawing/2014/main" id="{D7738690-7A2E-ACEB-C74D-0D84F6E9AA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095" r="5096"/>
          <a:stretch/>
        </p:blipFill>
        <p:spPr>
          <a:xfrm>
            <a:off x="2047826" y="3473313"/>
            <a:ext cx="5686475" cy="1130137"/>
          </a:xfrm>
          <a:prstGeom prst="roundRect">
            <a:avLst>
              <a:gd name="adj" fmla="val 22753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/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715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𝑷𝒂𝒊𝒓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𝑪𝒐𝒉𝒆𝒓𝒆𝒏𝒕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𝑺𝒕𝒂𝒕𝒆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A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CABB8B-B9EE-E33F-54CB-162C3D01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059" y="122479"/>
                <a:ext cx="2660848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30BB3-B2AD-59E0-FD4B-8076E038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53" y="-16844"/>
            <a:ext cx="2191370" cy="2415684"/>
          </a:xfrm>
          <a:prstGeom prst="rect">
            <a:avLst/>
          </a:prstGeom>
        </p:spPr>
      </p:pic>
      <p:pic>
        <p:nvPicPr>
          <p:cNvPr id="4" name="Picture 3" descr="A person standing on rocks at the beach&#10;&#10;AI-generated content may be incorrect.">
            <a:extLst>
              <a:ext uri="{FF2B5EF4-FFF2-40B4-BE49-F238E27FC236}">
                <a16:creationId xmlns:a16="http://schemas.microsoft.com/office/drawing/2014/main" id="{22F6DF39-94D5-A1C5-90B9-00BD57F7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33" t="38297" r="27368" b="-1"/>
          <a:stretch/>
        </p:blipFill>
        <p:spPr>
          <a:xfrm>
            <a:off x="-774901" y="1914996"/>
            <a:ext cx="2810401" cy="2681715"/>
          </a:xfrm>
          <a:prstGeom prst="rect">
            <a:avLst/>
          </a:prstGeom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l="27929" t="2037" r="19621"/>
          <a:stretch/>
        </p:blipFill>
        <p:spPr>
          <a:xfrm>
            <a:off x="4445899" y="2297457"/>
            <a:ext cx="2372230" cy="2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t="24531" b="2846"/>
          <a:stretch/>
        </p:blipFill>
        <p:spPr>
          <a:xfrm>
            <a:off x="2006230" y="2297457"/>
            <a:ext cx="2759841" cy="2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128543" y="219379"/>
            <a:ext cx="3997972" cy="1841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When Nathan isn't doing Physics, what is he up to?</a:t>
            </a: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7">
            <a:alphaModFix/>
          </a:blip>
          <a:srcRect l="10088" t="12501" r="14564" b="20608"/>
          <a:stretch/>
        </p:blipFill>
        <p:spPr>
          <a:xfrm>
            <a:off x="6488063" y="-16844"/>
            <a:ext cx="3073516" cy="195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rcRect r="2239"/>
          <a:stretch/>
        </p:blipFill>
        <p:spPr>
          <a:xfrm>
            <a:off x="6164523" y="2984167"/>
            <a:ext cx="3548437" cy="236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9">
            <a:alphaModFix/>
          </a:blip>
          <a:srcRect l="10936" b="7689"/>
          <a:stretch/>
        </p:blipFill>
        <p:spPr>
          <a:xfrm>
            <a:off x="-78730" y="3561793"/>
            <a:ext cx="2713157" cy="15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10">
            <a:alphaModFix/>
          </a:blip>
          <a:srcRect l="1924" r="8155"/>
          <a:stretch/>
        </p:blipFill>
        <p:spPr>
          <a:xfrm>
            <a:off x="6339250" y="1709050"/>
            <a:ext cx="2918548" cy="154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651730" y="790451"/>
            <a:ext cx="7892170" cy="1685272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51730" y="790451"/>
            <a:ext cx="2155920" cy="16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M.Sc. Quantum Science and Engineering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51730" y="2809357"/>
            <a:ext cx="7892170" cy="2004935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rcRect r="63178"/>
          <a:stretch/>
        </p:blipFill>
        <p:spPr>
          <a:xfrm>
            <a:off x="3321120" y="3194980"/>
            <a:ext cx="1250880" cy="7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68505" y="2809357"/>
            <a:ext cx="2139145" cy="2004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B.A.Sc Engineering 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5B7EE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Physics and Computing</a:t>
            </a:r>
            <a:endParaRPr sz="1500" b="1" dirty="0">
              <a:solidFill>
                <a:srgbClr val="5B7EE0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8" y="3791758"/>
            <a:ext cx="369238" cy="3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085" y="1124085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607" y="1823484"/>
            <a:ext cx="280360" cy="2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65AD28-BC6D-0C5E-376D-B6C543544ACB}"/>
              </a:ext>
            </a:extLst>
          </p:cNvPr>
          <p:cNvSpPr txBox="1"/>
          <p:nvPr/>
        </p:nvSpPr>
        <p:spPr>
          <a:xfrm>
            <a:off x="5273630" y="940601"/>
            <a:ext cx="32702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Specialization in Quantum Information and Computation</a:t>
            </a:r>
          </a:p>
          <a:p>
            <a:pPr algn="l" fontAlgn="base"/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Research interests in Quantum Surface Codes, QML, QEC, Quantum Algorithms and Fundamental Quantum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92CEE-3EF3-0D01-DC29-3D864443E857}"/>
              </a:ext>
            </a:extLst>
          </p:cNvPr>
          <p:cNvSpPr txBox="1"/>
          <p:nvPr/>
        </p:nvSpPr>
        <p:spPr>
          <a:xfrm>
            <a:off x="5273629" y="2934661"/>
            <a:ext cx="32702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Stockdale, P. Excellence Award in Physics </a:t>
            </a:r>
          </a:p>
          <a:p>
            <a:pPr algn="l" fontAlgn="base">
              <a:buNone/>
            </a:pPr>
            <a:b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200" b="0" dirty="0">
                <a:solidFill>
                  <a:srgbClr val="C5D0D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Thesis on Developing Machine Learning Algorithms for American Style Stock Options</a:t>
            </a: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r>
              <a:rPr lang="en-US" sz="1200" dirty="0">
                <a:solidFill>
                  <a:srgbClr val="C5D0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Capstone on Development of a Web Application for Automated Clean Energy Feasibility Studies Using Global Data Sources</a:t>
            </a: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>
              <a:buNone/>
            </a:pPr>
            <a:endParaRPr lang="en-US" sz="1200" b="0" dirty="0">
              <a:solidFill>
                <a:srgbClr val="C5D0D9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804F696E-D624-6BB5-6129-D07BE1549CB3}"/>
              </a:ext>
            </a:extLst>
          </p:cNvPr>
          <p:cNvSpPr txBox="1">
            <a:spLocks/>
          </p:cNvSpPr>
          <p:nvPr/>
        </p:nvSpPr>
        <p:spPr>
          <a:xfrm>
            <a:off x="537250" y="158580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6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Education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14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814950" y="743380"/>
            <a:ext cx="7514100" cy="1598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14950" y="3382120"/>
            <a:ext cx="7514100" cy="1451400"/>
          </a:xfrm>
          <a:prstGeom prst="rect">
            <a:avLst/>
          </a:prstGeom>
          <a:solidFill>
            <a:srgbClr val="0E18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5B7EE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413" y="1182721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625" y="3936032"/>
            <a:ext cx="3855050" cy="8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625" y="3504359"/>
            <a:ext cx="2350359" cy="5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425" y="3504368"/>
            <a:ext cx="1210925" cy="6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0425" y="3504359"/>
            <a:ext cx="2194864" cy="45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4985075" y="4205215"/>
            <a:ext cx="1882350" cy="423382"/>
            <a:chOff x="5196725" y="2853370"/>
            <a:chExt cx="1882350" cy="423382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34187" y="2892869"/>
              <a:ext cx="1544888" cy="344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96725" y="2853370"/>
              <a:ext cx="580629" cy="4233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5"/>
          <p:cNvPicPr preferRelativeResize="0"/>
          <p:nvPr/>
        </p:nvPicPr>
        <p:blipFill rotWithShape="1">
          <a:blip r:embed="rId10">
            <a:alphaModFix/>
          </a:blip>
          <a:srcRect r="64354" b="34232"/>
          <a:stretch/>
        </p:blipFill>
        <p:spPr>
          <a:xfrm>
            <a:off x="1046607" y="1172404"/>
            <a:ext cx="1655615" cy="68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8949" y="899863"/>
            <a:ext cx="1140400" cy="113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7062" y="859829"/>
            <a:ext cx="1630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01772" y="1327339"/>
            <a:ext cx="2194875" cy="11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8E00B57F-66EA-A6A9-111E-477CBB62A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05" y="2731466"/>
            <a:ext cx="62970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Industry </a:t>
            </a:r>
            <a:r>
              <a:rPr lang="en-CA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Experience</a:t>
            </a:r>
            <a:endParaRPr sz="2400" b="1" dirty="0">
              <a:solidFill>
                <a:srgbClr val="C9C9C9"/>
              </a:solidFill>
              <a:latin typeface="Cambria Math" panose="02040503050406030204" pitchFamily="18" charset="0"/>
              <a:ea typeface="Cambria Math" panose="02040503050406030204" pitchFamily="18" charset="0"/>
              <a:cs typeface="Poppins"/>
              <a:sym typeface="Poppins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70E0047B-2A62-2FEC-8780-D731A6F225CE}"/>
              </a:ext>
            </a:extLst>
          </p:cNvPr>
          <p:cNvSpPr txBox="1">
            <a:spLocks/>
          </p:cNvSpPr>
          <p:nvPr/>
        </p:nvSpPr>
        <p:spPr>
          <a:xfrm>
            <a:off x="718306" y="104001"/>
            <a:ext cx="62970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CA" sz="2400" b="1" dirty="0">
                <a:solidFill>
                  <a:srgbClr val="C9C9C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Research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CA" sz="875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 sz="875">
              <a:latin typeface="Bitter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570" y="413210"/>
            <a:ext cx="4913858" cy="1541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887"/>
              </a:lnSpc>
            </a:pPr>
            <a:r>
              <a:rPr lang="en-US" sz="3109" spc="-93" dirty="0">
                <a:latin typeface="Cambria Math" panose="02040503050406030204" pitchFamily="18" charset="0"/>
                <a:ea typeface="Cambria Math" panose="02040503050406030204" pitchFamily="18" charset="0"/>
                <a:cs typeface="Bitter" pitchFamily="34" charset="-120"/>
              </a:rPr>
              <a:t>Optomechanical Pair-Coherent State Generation</a:t>
            </a:r>
            <a:endParaRPr lang="en-US" sz="3109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0570" y="2531357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7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Nathaniel James Pacey </a:t>
            </a:r>
            <a:endParaRPr lang="en-US" sz="17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0570" y="3005623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Supervising Professor Bradley Hauer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00570" y="3378457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University of Waterloo Electrical and Computer Engineering </a:t>
            </a:r>
          </a:p>
          <a:p>
            <a:pPr>
              <a:lnSpc>
                <a:spcPts val="1442"/>
              </a:lnSpc>
            </a:pPr>
            <a:r>
              <a:rPr lang="en-US" sz="1250" spc="-18" dirty="0">
                <a:solidFill>
                  <a:srgbClr val="272525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o" pitchFamily="34" charset="-120"/>
              </a:rPr>
              <a:t>and Institute for Quantum Computing</a:t>
            </a:r>
            <a:endParaRPr lang="en-US" sz="12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9" y="4117409"/>
            <a:ext cx="3755603" cy="6866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0571" y="4428455"/>
            <a:ext cx="4913858" cy="183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901" spc="-18" dirty="0">
                <a:solidFill>
                  <a:srgbClr val="272525"/>
                </a:solidFill>
                <a:latin typeface="Cambo" pitchFamily="34" charset="0"/>
                <a:ea typeface="Cambo" pitchFamily="34" charset="-122"/>
                <a:cs typeface="Cambo" pitchFamily="34" charset="-120"/>
              </a:rPr>
              <a:t> </a:t>
            </a:r>
            <a:endParaRPr lang="en-US" sz="901" dirty="0"/>
          </a:p>
        </p:txBody>
      </p:sp>
      <p:pic>
        <p:nvPicPr>
          <p:cNvPr id="2058" name="Picture 10" descr="Natural Sciences and Engineering Research Council - Wikipedia">
            <a:extLst>
              <a:ext uri="{FF2B5EF4-FFF2-40B4-BE49-F238E27FC236}">
                <a16:creationId xmlns:a16="http://schemas.microsoft.com/office/drawing/2014/main" id="{CA7C0D4B-8063-0F47-D06B-508562D0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174" y="4117409"/>
            <a:ext cx="1395779" cy="5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A59DAE3-2C20-AEAC-AD43-61C989A367AB}"/>
              </a:ext>
            </a:extLst>
          </p:cNvPr>
          <p:cNvSpPr/>
          <p:nvPr/>
        </p:nvSpPr>
        <p:spPr>
          <a:xfrm>
            <a:off x="400570" y="1669325"/>
            <a:ext cx="3636842" cy="334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442"/>
              </a:lnSpc>
            </a:pPr>
            <a:r>
              <a:rPr lang="en-US" sz="1250" dirty="0">
                <a:latin typeface="Cambria Math" panose="02040503050406030204" pitchFamily="18" charset="0"/>
                <a:ea typeface="Cambria Math" panose="02040503050406030204" pitchFamily="18" charset="0"/>
              </a:rPr>
              <a:t>Schrodinger’s Optomechanical Cats: Pairing up for Quantum Computing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"/>
          <p:cNvPicPr preferRelativeResize="0"/>
          <p:nvPr/>
        </p:nvPicPr>
        <p:blipFill rotWithShape="1">
          <a:blip r:embed="rId4">
            <a:alphaModFix amt="4000"/>
          </a:blip>
          <a:srcRect b="68912"/>
          <a:stretch/>
        </p:blipFill>
        <p:spPr>
          <a:xfrm>
            <a:off x="-264066" y="-523851"/>
            <a:ext cx="13213270" cy="31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Entropy | Free Full-Text | All-Optically Controlled Quantum Memory for  Light with a Cavity-Optomechanical System"/>
          <p:cNvPicPr preferRelativeResize="0"/>
          <p:nvPr/>
        </p:nvPicPr>
        <p:blipFill rotWithShape="1">
          <a:blip r:embed="rId5">
            <a:alphaModFix/>
          </a:blip>
          <a:srcRect l="2808" t="5950" r="1726" b="3556"/>
          <a:stretch/>
        </p:blipFill>
        <p:spPr>
          <a:xfrm>
            <a:off x="2373313" y="-11481"/>
            <a:ext cx="3508375" cy="159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11482"/>
            <a:ext cx="2448718" cy="1591044"/>
          </a:xfrm>
          <a:prstGeom prst="rect">
            <a:avLst/>
          </a:prstGeom>
          <a:gradFill>
            <a:gsLst>
              <a:gs pos="0">
                <a:srgbClr val="FCD1B8">
                  <a:alpha val="0"/>
                </a:srgbClr>
              </a:gs>
              <a:gs pos="74000">
                <a:srgbClr val="FCD0B8"/>
              </a:gs>
              <a:gs pos="83000">
                <a:schemeClr val="accent2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7">
            <a:alphaModFix/>
          </a:blip>
          <a:srcRect l="31305"/>
          <a:stretch/>
        </p:blipFill>
        <p:spPr>
          <a:xfrm>
            <a:off x="5881688" y="-11482"/>
            <a:ext cx="3310511" cy="1591044"/>
          </a:xfrm>
          <a:prstGeom prst="rect">
            <a:avLst/>
          </a:prstGeom>
          <a:solidFill>
            <a:srgbClr val="CABEDD">
              <a:alpha val="0"/>
            </a:srgbClr>
          </a:solidFill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5585" y="1048925"/>
            <a:ext cx="382963" cy="1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53481" y="0"/>
            <a:ext cx="107171" cy="15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28036" y="144067"/>
            <a:ext cx="375099" cy="12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5713" y="88833"/>
            <a:ext cx="107171" cy="968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3"/>
          <p:cNvCxnSpPr/>
          <p:nvPr/>
        </p:nvCxnSpPr>
        <p:spPr>
          <a:xfrm>
            <a:off x="4769732" y="216544"/>
            <a:ext cx="224163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miter lim="800000"/>
            <a:headEnd type="none" w="sm" len="sm"/>
            <a:tailEnd type="stealth" w="lg" len="lg"/>
          </a:ln>
        </p:spPr>
      </p:cxnSp>
      <p:pic>
        <p:nvPicPr>
          <p:cNvPr id="147" name="Google Shape;147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85918" y="137253"/>
            <a:ext cx="162370" cy="10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2141056" y="1898652"/>
            <a:ext cx="4861889" cy="40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r>
              <a:rPr lang="en-CA" sz="2250" dirty="0">
                <a:solidFill>
                  <a:srgbClr val="002060"/>
                </a:solidFill>
                <a:latin typeface="Bitter"/>
                <a:ea typeface="Bitter"/>
                <a:cs typeface="Bitter"/>
                <a:sym typeface="Bitter"/>
              </a:rPr>
              <a:t>Advantages of Mechanical Systems</a:t>
            </a:r>
            <a:endParaRPr sz="875"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266787" y="1422350"/>
            <a:ext cx="3281894" cy="15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625">
                <a:solidFill>
                  <a:schemeClr val="dk1"/>
                </a:solidFill>
              </a:rPr>
              <a:t>Li, Jinjin, et al. Entropy, vol. 15, no. 2, 2013, pp. 434-444</a:t>
            </a:r>
            <a:endParaRPr sz="625">
              <a:solidFill>
                <a:schemeClr val="dk1"/>
              </a:solidFill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5</a:t>
            </a:fld>
            <a:endParaRPr sz="1500">
              <a:solidFill>
                <a:schemeClr val="dk1"/>
              </a:solidFill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13">
            <a:alphaModFix/>
          </a:blip>
          <a:srcRect l="33833" r="33768"/>
          <a:stretch/>
        </p:blipFill>
        <p:spPr>
          <a:xfrm>
            <a:off x="3380212" y="2621700"/>
            <a:ext cx="2376262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B45A4-A8AE-FD1D-FB66-74AAA6D516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8035" y="3023212"/>
            <a:ext cx="1879028" cy="1754840"/>
          </a:xfrm>
          <a:prstGeom prst="rect">
            <a:avLst/>
          </a:prstGeom>
        </p:spPr>
      </p:pic>
      <p:pic>
        <p:nvPicPr>
          <p:cNvPr id="5" name="Google Shape;137;p3">
            <a:extLst>
              <a:ext uri="{FF2B5EF4-FFF2-40B4-BE49-F238E27FC236}">
                <a16:creationId xmlns:a16="http://schemas.microsoft.com/office/drawing/2014/main" id="{D624FAA3-41F6-2FB4-CC41-1346BA0BD18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8640" t="41192" r="34334" b="4144"/>
          <a:stretch/>
        </p:blipFill>
        <p:spPr>
          <a:xfrm>
            <a:off x="3778624" y="3142768"/>
            <a:ext cx="1982216" cy="125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7;p3">
            <a:extLst>
              <a:ext uri="{FF2B5EF4-FFF2-40B4-BE49-F238E27FC236}">
                <a16:creationId xmlns:a16="http://schemas.microsoft.com/office/drawing/2014/main" id="{4525A135-270A-2366-8140-9EEE53080EB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-688" r="66125"/>
          <a:stretch/>
        </p:blipFill>
        <p:spPr>
          <a:xfrm>
            <a:off x="7957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7;p3">
            <a:extLst>
              <a:ext uri="{FF2B5EF4-FFF2-40B4-BE49-F238E27FC236}">
                <a16:creationId xmlns:a16="http://schemas.microsoft.com/office/drawing/2014/main" id="{CE57AFA0-1E2A-517F-31A1-F8FA6E960C2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65557" r="-121"/>
          <a:stretch/>
        </p:blipFill>
        <p:spPr>
          <a:xfrm>
            <a:off x="5707062" y="2633181"/>
            <a:ext cx="2535039" cy="229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9" descr="Designing a fault-tolerant quantum computer based on Schrödinger-cat qubits  | AWS Quantum Technologies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45" y="1070297"/>
            <a:ext cx="3437606" cy="26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7378" y="1936808"/>
            <a:ext cx="603787" cy="33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5462" y="2606702"/>
            <a:ext cx="603787" cy="3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9"/>
          <p:cNvPicPr preferRelativeResize="0"/>
          <p:nvPr/>
        </p:nvPicPr>
        <p:blipFill rotWithShape="1">
          <a:blip r:embed="rId7">
            <a:alphaModFix/>
          </a:blip>
          <a:srcRect t="23592" b="18607"/>
          <a:stretch/>
        </p:blipFill>
        <p:spPr>
          <a:xfrm>
            <a:off x="2958298" y="2056162"/>
            <a:ext cx="603787" cy="2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975" y="2564378"/>
            <a:ext cx="670078" cy="34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5265" y="3849997"/>
            <a:ext cx="2957083" cy="5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 txBox="1"/>
          <p:nvPr/>
        </p:nvSpPr>
        <p:spPr>
          <a:xfrm>
            <a:off x="875266" y="4431098"/>
            <a:ext cx="2744380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>
                <a:solidFill>
                  <a:schemeClr val="dk1"/>
                </a:solidFill>
              </a:rPr>
              <a:t>Chamberland </a:t>
            </a:r>
            <a:r>
              <a:rPr lang="en-CA" sz="875" i="1">
                <a:solidFill>
                  <a:schemeClr val="dk1"/>
                </a:solidFill>
              </a:rPr>
              <a:t>et al., PRX Quantum </a:t>
            </a:r>
            <a:r>
              <a:rPr lang="en-CA" sz="875" b="1">
                <a:solidFill>
                  <a:schemeClr val="dk1"/>
                </a:solidFill>
              </a:rPr>
              <a:t>3</a:t>
            </a:r>
            <a:r>
              <a:rPr lang="en-CA" sz="875">
                <a:solidFill>
                  <a:schemeClr val="dk1"/>
                </a:solidFill>
              </a:rPr>
              <a:t>, 010329 (2022)</a:t>
            </a:r>
            <a:endParaRPr sz="875"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30114" y="2410690"/>
            <a:ext cx="3432645" cy="223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2350" y="1390567"/>
            <a:ext cx="1715454" cy="30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1380" y="1401932"/>
            <a:ext cx="1352296" cy="2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 txBox="1"/>
          <p:nvPr/>
        </p:nvSpPr>
        <p:spPr>
          <a:xfrm>
            <a:off x="5239002" y="1161623"/>
            <a:ext cx="1593519" cy="2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CA" sz="1250">
                <a:solidFill>
                  <a:schemeClr val="dk1"/>
                </a:solidFill>
              </a:rPr>
              <a:t>Bit-flip error rate</a:t>
            </a:r>
            <a:endParaRPr sz="1250" i="1">
              <a:solidFill>
                <a:schemeClr val="dk1"/>
              </a:solidFill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7060458" y="1169318"/>
            <a:ext cx="1786051" cy="20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CA" sz="1250">
                <a:solidFill>
                  <a:schemeClr val="dk1"/>
                </a:solidFill>
              </a:rPr>
              <a:t>Phase-flip error rate</a:t>
            </a:r>
            <a:endParaRPr sz="1250" i="1">
              <a:solidFill>
                <a:schemeClr val="dk1"/>
              </a:solidFill>
            </a:endParaRPr>
          </a:p>
        </p:txBody>
      </p:sp>
      <p:sp>
        <p:nvSpPr>
          <p:cNvPr id="324" name="Google Shape;324;p9"/>
          <p:cNvSpPr txBox="1"/>
          <p:nvPr/>
        </p:nvSpPr>
        <p:spPr>
          <a:xfrm>
            <a:off x="5145148" y="1821341"/>
            <a:ext cx="3651096" cy="20451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t="-16665" b="-46293"/>
            </a:stretch>
          </a:blip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r>
              <a:rPr lang="en-CA" sz="1125"/>
              <a:t> </a:t>
            </a:r>
            <a:endParaRPr sz="875"/>
          </a:p>
        </p:txBody>
      </p:sp>
      <p:sp>
        <p:nvSpPr>
          <p:cNvPr id="325" name="Google Shape;325;p9"/>
          <p:cNvSpPr txBox="1"/>
          <p:nvPr/>
        </p:nvSpPr>
        <p:spPr>
          <a:xfrm>
            <a:off x="5275418" y="4641861"/>
            <a:ext cx="2233777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 err="1">
                <a:solidFill>
                  <a:schemeClr val="dk1"/>
                </a:solidFill>
              </a:rPr>
              <a:t>Lescanne</a:t>
            </a:r>
            <a:r>
              <a:rPr lang="en-CA" sz="875" dirty="0">
                <a:solidFill>
                  <a:schemeClr val="dk1"/>
                </a:solidFill>
              </a:rPr>
              <a:t> </a:t>
            </a:r>
            <a:r>
              <a:rPr lang="en-CA" sz="875" i="1" dirty="0">
                <a:solidFill>
                  <a:schemeClr val="dk1"/>
                </a:solidFill>
              </a:rPr>
              <a:t>et al., Nat. Phys. </a:t>
            </a:r>
            <a:r>
              <a:rPr lang="en-CA" sz="875" b="1" dirty="0">
                <a:solidFill>
                  <a:schemeClr val="dk1"/>
                </a:solidFill>
              </a:rPr>
              <a:t>16</a:t>
            </a:r>
            <a:r>
              <a:rPr lang="en-CA" sz="875" dirty="0">
                <a:solidFill>
                  <a:schemeClr val="dk1"/>
                </a:solidFill>
              </a:rPr>
              <a:t>, 509 (2020)</a:t>
            </a:r>
            <a:endParaRPr sz="875" dirty="0"/>
          </a:p>
        </p:txBody>
      </p:sp>
      <p:pic>
        <p:nvPicPr>
          <p:cNvPr id="326" name="Google Shape;326;p9"/>
          <p:cNvPicPr preferRelativeResize="0"/>
          <p:nvPr/>
        </p:nvPicPr>
        <p:blipFill rotWithShape="1">
          <a:blip r:embed="rId1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44"/>
          <a:stretch/>
        </p:blipFill>
        <p:spPr>
          <a:xfrm>
            <a:off x="5275417" y="0"/>
            <a:ext cx="3868583" cy="93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1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117929" y="0"/>
            <a:ext cx="5405799" cy="93953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67807" y="250696"/>
            <a:ext cx="4572000" cy="44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25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rPr>
              <a:t>Cat Codes</a:t>
            </a:r>
            <a:endParaRPr sz="875"/>
          </a:p>
        </p:txBody>
      </p:sp>
      <p:pic>
        <p:nvPicPr>
          <p:cNvPr id="329" name="Google Shape;329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41283" y="1878886"/>
            <a:ext cx="784750" cy="11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00499" y="2933196"/>
            <a:ext cx="813710" cy="12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6</a:t>
            </a:fld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/>
          <p:nvPr/>
        </p:nvSpPr>
        <p:spPr>
          <a:xfrm>
            <a:off x="-4433" y="-11760"/>
            <a:ext cx="7562351" cy="4163987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 lvl="0"/>
            <a:endParaRPr sz="1125" dirty="0">
              <a:solidFill>
                <a:schemeClr val="dk1"/>
              </a:solidFill>
            </a:endParaRPr>
          </a:p>
        </p:txBody>
      </p:sp>
      <p:pic>
        <p:nvPicPr>
          <p:cNvPr id="337" name="Google Shape;33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087" y="9525"/>
            <a:ext cx="3526234" cy="51447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/>
          <p:nvPr/>
        </p:nvSpPr>
        <p:spPr>
          <a:xfrm>
            <a:off x="483606" y="230078"/>
            <a:ext cx="4713000" cy="4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11"/>
              </a:lnSpc>
              <a:buClr>
                <a:schemeClr val="dk1"/>
              </a:buClr>
              <a:buSzPts val="4274"/>
            </a:pPr>
            <a:r>
              <a:rPr lang="en-CA" sz="267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Pair Coherent States</a:t>
            </a:r>
            <a:endParaRPr sz="875" dirty="0"/>
          </a:p>
        </p:txBody>
      </p:sp>
      <p:sp>
        <p:nvSpPr>
          <p:cNvPr id="339" name="Google Shape;339;p10"/>
          <p:cNvSpPr txBox="1"/>
          <p:nvPr/>
        </p:nvSpPr>
        <p:spPr>
          <a:xfrm>
            <a:off x="6115238" y="853059"/>
            <a:ext cx="2744380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Gertler </a:t>
            </a:r>
            <a:r>
              <a:rPr lang="en-CA" sz="875" i="1" dirty="0">
                <a:solidFill>
                  <a:schemeClr val="dk1"/>
                </a:solidFill>
              </a:rPr>
              <a:t>et al., PRX </a:t>
            </a:r>
            <a:r>
              <a:rPr lang="en-CA" sz="875" b="1" dirty="0">
                <a:solidFill>
                  <a:schemeClr val="dk1"/>
                </a:solidFill>
              </a:rPr>
              <a:t>4</a:t>
            </a:r>
            <a:r>
              <a:rPr lang="en-CA" sz="875" dirty="0">
                <a:solidFill>
                  <a:schemeClr val="dk1"/>
                </a:solidFill>
              </a:rPr>
              <a:t>, 020319 (2023)</a:t>
            </a:r>
            <a:endParaRPr sz="875" dirty="0"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6504" y="1072619"/>
            <a:ext cx="3342828" cy="175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027" y="3251931"/>
            <a:ext cx="424018" cy="42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404" y="2383670"/>
            <a:ext cx="493265" cy="4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0" descr="A black background with a black square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6086" y="1600614"/>
            <a:ext cx="385900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38561" y="4312741"/>
            <a:ext cx="2368409" cy="4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23387" y="241619"/>
            <a:ext cx="1126815" cy="516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7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1018198" y="1511990"/>
            <a:ext cx="4366831" cy="25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Improved Error Correction 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Pair cat codes detect and correct a broader range of errors than single cat codes. Robust to single photon loss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Enhanced Fault Tolerance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Greater resistance to noise and correlated errors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Reduced physical qubits for error corrected logical qubits</a:t>
            </a:r>
            <a:endParaRPr sz="875" dirty="0"/>
          </a:p>
          <a:p>
            <a:pPr>
              <a:lnSpc>
                <a:spcPct val="150000"/>
              </a:lnSpc>
            </a:pP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  <a:p>
            <a:pPr>
              <a:lnSpc>
                <a:spcPct val="150000"/>
              </a:lnSpc>
            </a:pPr>
            <a:r>
              <a:rPr lang="en-CA" sz="125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Increased Stability and Performance</a:t>
            </a:r>
            <a:endParaRPr sz="875" dirty="0"/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chemeClr val="dk1"/>
                </a:solidFill>
                <a:latin typeface="Cambo"/>
                <a:ea typeface="Cambo"/>
                <a:cs typeface="Cambo"/>
                <a:sym typeface="Cambo"/>
              </a:rPr>
              <a:t>  - Better long-term coherence for quantum computing and communication</a:t>
            </a:r>
            <a:endParaRPr sz="1000" dirty="0">
              <a:solidFill>
                <a:schemeClr val="dk1"/>
              </a:solidFill>
              <a:latin typeface="Cambo"/>
              <a:ea typeface="Cambo"/>
              <a:cs typeface="Cambo"/>
              <a:sym typeface="Cambo"/>
            </a:endParaRPr>
          </a:p>
        </p:txBody>
      </p:sp>
      <p:pic>
        <p:nvPicPr>
          <p:cNvPr id="349" name="Google Shape;34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6087" y="800146"/>
            <a:ext cx="4514914" cy="59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61851-7271-D2A3-0B40-12045DF084E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747"/>
          <a:stretch/>
        </p:blipFill>
        <p:spPr>
          <a:xfrm>
            <a:off x="6693238" y="3545574"/>
            <a:ext cx="1831592" cy="148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34A90-D257-2278-9355-EAF71AB1DE2F}"/>
              </a:ext>
            </a:extLst>
          </p:cNvPr>
          <p:cNvSpPr txBox="1"/>
          <p:nvPr/>
        </p:nvSpPr>
        <p:spPr>
          <a:xfrm>
            <a:off x="6116239" y="3038119"/>
            <a:ext cx="2419089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25" b="1" dirty="0"/>
              <a:t>Experimental Fidelity: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/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7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17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75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F691F0-9BDA-39CF-44D7-EC0BBD540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5" y="4312741"/>
                <a:ext cx="2741258" cy="391646"/>
              </a:xfrm>
              <a:prstGeom prst="rect">
                <a:avLst/>
              </a:prstGeom>
              <a:blipFill>
                <a:blip r:embed="rId13"/>
                <a:stretch>
                  <a:fillRect l="-2895" b="-12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/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5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CA" sz="12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CA" sz="125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D5831-ED9A-392E-CF68-91E6282D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30" y="3059571"/>
                <a:ext cx="1380763" cy="192360"/>
              </a:xfrm>
              <a:prstGeom prst="rect">
                <a:avLst/>
              </a:prstGeom>
              <a:blipFill>
                <a:blip r:embed="rId14"/>
                <a:stretch>
                  <a:fillRect r="-2203" b="-22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BD7ED2B-70B5-F82A-0314-CC63EEDFE6D8}"/>
              </a:ext>
            </a:extLst>
          </p:cNvPr>
          <p:cNvSpPr txBox="1"/>
          <p:nvPr/>
        </p:nvSpPr>
        <p:spPr>
          <a:xfrm>
            <a:off x="5993314" y="237461"/>
            <a:ext cx="3129207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Chen Wang Lab at </a:t>
            </a:r>
          </a:p>
          <a:p>
            <a:pPr algn="ctr"/>
            <a:r>
              <a:rPr lang="en-CA" sz="938" dirty="0">
                <a:latin typeface="Cambo" panose="020B0604020202020204" charset="0"/>
                <a:cs typeface="Angsana New" panose="02020603050405020304" pitchFamily="18" charset="-34"/>
              </a:rPr>
              <a:t>the University of Massachusetts-Amherst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/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ar-AE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ar-AE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ar-AE" sz="1500" dirty="0">
                  <a:solidFill>
                    <a:schemeClr val="dk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00A8A8-D2E1-9D56-770E-7454C9D2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1378428"/>
                <a:ext cx="1465182" cy="3291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8" grpId="0"/>
      <p:bldP spid="4" grpId="0"/>
      <p:bldP spid="10" grpId="0"/>
      <p:bldP spid="1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r="76108"/>
          <a:stretch/>
        </p:blipFill>
        <p:spPr>
          <a:xfrm>
            <a:off x="8735825" y="0"/>
            <a:ext cx="338625" cy="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125" dirty="0">
              <a:solidFill>
                <a:schemeClr val="dk1"/>
              </a:solidFill>
            </a:endParaRPr>
          </a:p>
        </p:txBody>
      </p:sp>
      <p:sp>
        <p:nvSpPr>
          <p:cNvPr id="590" name="Google Shape;590;p20"/>
          <p:cNvSpPr/>
          <p:nvPr/>
        </p:nvSpPr>
        <p:spPr>
          <a:xfrm>
            <a:off x="0" y="878228"/>
            <a:ext cx="9144000" cy="43279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endParaRPr lang="en-CA" sz="1250" b="1" dirty="0">
              <a:solidFill>
                <a:schemeClr val="dk1"/>
              </a:solidFill>
            </a:endParaRPr>
          </a:p>
        </p:txBody>
      </p:sp>
      <p:sp>
        <p:nvSpPr>
          <p:cNvPr id="591" name="Google Shape;591;p20"/>
          <p:cNvSpPr/>
          <p:nvPr/>
        </p:nvSpPr>
        <p:spPr>
          <a:xfrm>
            <a:off x="301978" y="170774"/>
            <a:ext cx="8030096" cy="48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25000"/>
              </a:lnSpc>
              <a:buSzPts val="4860"/>
            </a:pPr>
            <a:r>
              <a:rPr lang="en-CA" sz="3038" dirty="0">
                <a:latin typeface="Bitter"/>
                <a:ea typeface="Bitter"/>
                <a:cs typeface="Bitter"/>
                <a:sym typeface="Bitter"/>
              </a:rPr>
              <a:t>Experimental Realization</a:t>
            </a:r>
            <a:endParaRPr sz="3038" dirty="0">
              <a:solidFill>
                <a:schemeClr val="dk1"/>
              </a:solidFill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637085" y="1772810"/>
            <a:ext cx="2436763" cy="74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59979"/>
              </a:lnSpc>
              <a:buClr>
                <a:schemeClr val="dk1"/>
              </a:buClr>
              <a:buSzPts val="1944"/>
            </a:pPr>
            <a:endParaRPr sz="1215">
              <a:solidFill>
                <a:schemeClr val="dk1"/>
              </a:solidFill>
            </a:endParaRPr>
          </a:p>
        </p:txBody>
      </p:sp>
      <p:pic>
        <p:nvPicPr>
          <p:cNvPr id="593" name="Google Shape;59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3029" y="1401719"/>
            <a:ext cx="2436763" cy="166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0"/>
          <p:cNvPicPr preferRelativeResize="0"/>
          <p:nvPr/>
        </p:nvPicPr>
        <p:blipFill rotWithShape="1">
          <a:blip r:embed="rId5">
            <a:alphaModFix/>
          </a:blip>
          <a:srcRect b="35676"/>
          <a:stretch/>
        </p:blipFill>
        <p:spPr>
          <a:xfrm>
            <a:off x="147198" y="1730882"/>
            <a:ext cx="3721361" cy="179528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0"/>
          <p:cNvSpPr/>
          <p:nvPr/>
        </p:nvSpPr>
        <p:spPr>
          <a:xfrm>
            <a:off x="122560" y="1071506"/>
            <a:ext cx="4418625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189843"/>
              </a:lnSpc>
              <a:buSzPts val="3200"/>
            </a:pPr>
            <a:r>
              <a:rPr lang="en-US" sz="1750" u="sng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Vacuum Gap Capacitors of Two Types</a:t>
            </a:r>
            <a:endParaRPr lang="en-US" sz="1750" u="sng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6" name="Google Shape;596;p20"/>
          <p:cNvSpPr/>
          <p:nvPr/>
        </p:nvSpPr>
        <p:spPr>
          <a:xfrm>
            <a:off x="4929977" y="729092"/>
            <a:ext cx="3380813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1: Two Mechanical Resonators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3152940" y="3350516"/>
            <a:ext cx="5076938" cy="48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pPr>
              <a:lnSpc>
                <a:spcPct val="216964"/>
              </a:lnSpc>
              <a:buSzPts val="2800"/>
            </a:pPr>
            <a:r>
              <a:rPr lang="en-CA" sz="175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Play"/>
              </a:rPr>
              <a:t>2: Two mechanical Modes of a Single Resonator </a:t>
            </a:r>
            <a:endParaRPr sz="1750" dirty="0">
              <a:solidFill>
                <a:schemeClr val="dk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  <a:sym typeface="Play"/>
            </a:endParaRPr>
          </a:p>
        </p:txBody>
      </p:sp>
      <p:pic>
        <p:nvPicPr>
          <p:cNvPr id="598" name="Google Shape;598;p20" descr="Mode '&quot;`UNIQ--postMath-0000006B-QINU`&quot;' (1s) with '&quot;`UNIQ--postMath-0000006C-QINU`&quot;'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503" y="3976488"/>
            <a:ext cx="1666880" cy="107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0" descr="Mode '&quot;`UNIQ--postMath-0000006D-QINU`&quot;' (2s) with '&quot;`UNIQ--postMath-0000006E-QINU`&quot;'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7912" y="4016554"/>
            <a:ext cx="1639072" cy="10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0"/>
          <p:cNvSpPr txBox="1"/>
          <p:nvPr/>
        </p:nvSpPr>
        <p:spPr>
          <a:xfrm>
            <a:off x="4570031" y="3147041"/>
            <a:ext cx="2242759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Kotler </a:t>
            </a:r>
            <a:r>
              <a:rPr lang="en-CA" sz="875" i="1" dirty="0">
                <a:solidFill>
                  <a:schemeClr val="dk1"/>
                </a:solidFill>
              </a:rPr>
              <a:t>et al., Science</a:t>
            </a:r>
            <a:r>
              <a:rPr lang="en-CA" sz="875" dirty="0">
                <a:solidFill>
                  <a:schemeClr val="dk1"/>
                </a:solidFill>
              </a:rPr>
              <a:t> </a:t>
            </a:r>
            <a:r>
              <a:rPr lang="en-CA" sz="875" b="1" dirty="0">
                <a:solidFill>
                  <a:schemeClr val="dk1"/>
                </a:solidFill>
              </a:rPr>
              <a:t>372</a:t>
            </a:r>
            <a:r>
              <a:rPr lang="en-CA" sz="875" dirty="0">
                <a:solidFill>
                  <a:schemeClr val="dk1"/>
                </a:solidFill>
              </a:rPr>
              <a:t>, 622 (2021)</a:t>
            </a:r>
            <a:endParaRPr sz="875" dirty="0"/>
          </a:p>
        </p:txBody>
      </p:sp>
      <p:sp>
        <p:nvSpPr>
          <p:cNvPr id="601" name="Google Shape;601;p20"/>
          <p:cNvSpPr txBox="1"/>
          <p:nvPr/>
        </p:nvSpPr>
        <p:spPr>
          <a:xfrm>
            <a:off x="301978" y="3527475"/>
            <a:ext cx="2209458" cy="19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/>
            <a:r>
              <a:rPr lang="en-CA" sz="875" dirty="0">
                <a:solidFill>
                  <a:schemeClr val="dk1"/>
                </a:solidFill>
              </a:rPr>
              <a:t>Teufel </a:t>
            </a:r>
            <a:r>
              <a:rPr lang="en-CA" sz="875" i="1" dirty="0">
                <a:solidFill>
                  <a:schemeClr val="dk1"/>
                </a:solidFill>
              </a:rPr>
              <a:t>et al., Nature </a:t>
            </a:r>
            <a:r>
              <a:rPr lang="en-CA" sz="875" b="1" i="1" dirty="0">
                <a:solidFill>
                  <a:schemeClr val="dk1"/>
                </a:solidFill>
              </a:rPr>
              <a:t>475</a:t>
            </a:r>
            <a:r>
              <a:rPr lang="en-CA" sz="875" dirty="0">
                <a:solidFill>
                  <a:schemeClr val="dk1"/>
                </a:solidFill>
              </a:rPr>
              <a:t>, 359 (2011)</a:t>
            </a:r>
            <a:endParaRPr sz="875" dirty="0"/>
          </a:p>
        </p:txBody>
      </p:sp>
      <p:sp>
        <p:nvSpPr>
          <p:cNvPr id="602" name="Google Shape;602;p20"/>
          <p:cNvSpPr txBox="1"/>
          <p:nvPr/>
        </p:nvSpPr>
        <p:spPr>
          <a:xfrm>
            <a:off x="122560" y="47780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noAutofit/>
          </a:bodyPr>
          <a:lstStyle/>
          <a:p>
            <a:fld id="{00000000-1234-1234-1234-123412341234}" type="slidenum">
              <a:rPr lang="en-CA" sz="1500">
                <a:solidFill>
                  <a:schemeClr val="dk1"/>
                </a:solidFill>
              </a:rPr>
              <a:pPr/>
              <a:t>9</a:t>
            </a:fld>
            <a:endParaRPr sz="1500">
              <a:solidFill>
                <a:schemeClr val="dk1"/>
              </a:solidFill>
            </a:endParaRPr>
          </a:p>
        </p:txBody>
      </p:sp>
      <p:sp>
        <p:nvSpPr>
          <p:cNvPr id="3" name="Google Shape;600;p20">
            <a:extLst>
              <a:ext uri="{FF2B5EF4-FFF2-40B4-BE49-F238E27FC236}">
                <a16:creationId xmlns:a16="http://schemas.microsoft.com/office/drawing/2014/main" id="{5215961F-89AC-9EE2-ED42-2CF1E5B000D3}"/>
              </a:ext>
            </a:extLst>
          </p:cNvPr>
          <p:cNvSpPr txBox="1"/>
          <p:nvPr/>
        </p:nvSpPr>
        <p:spPr>
          <a:xfrm>
            <a:off x="6868945" y="1534045"/>
            <a:ext cx="2242759" cy="140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Individual frequencies (more tunable) but share a single cavity mode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Coupling shared between mechanical modes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Can cause parasitic coupling </a:t>
            </a:r>
          </a:p>
        </p:txBody>
      </p:sp>
      <p:sp>
        <p:nvSpPr>
          <p:cNvPr id="4" name="Google Shape;600;p20">
            <a:extLst>
              <a:ext uri="{FF2B5EF4-FFF2-40B4-BE49-F238E27FC236}">
                <a16:creationId xmlns:a16="http://schemas.microsoft.com/office/drawing/2014/main" id="{76F754F6-B6E3-08E2-A547-2D8EE247E353}"/>
              </a:ext>
            </a:extLst>
          </p:cNvPr>
          <p:cNvSpPr txBox="1"/>
          <p:nvPr/>
        </p:nvSpPr>
        <p:spPr>
          <a:xfrm>
            <a:off x="1253809" y="3714966"/>
            <a:ext cx="2518423" cy="12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41" tIns="28563" rIns="57141" bIns="28563" anchor="t" anchorCtr="0">
            <a:spAutoFit/>
          </a:bodyPr>
          <a:lstStyle/>
          <a:p>
            <a:pPr algn="ctr">
              <a:spcAft>
                <a:spcPts val="750"/>
              </a:spcAft>
            </a:pPr>
            <a:endParaRPr lang="en-CA" sz="1125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More constrained in frequency for a given geometry</a:t>
            </a:r>
          </a:p>
          <a:p>
            <a:pPr marL="178594" indent="-178594" algn="ctr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CA" sz="1125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Choose this option</a:t>
            </a:r>
            <a:r>
              <a:rPr lang="en-CA" sz="1125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with a constant circular membrane mode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/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250" b="1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CA" sz="1250" b="1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250" b="1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sz="12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B08AD8-CC22-760E-4B65-CF5E61A1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45" y="4302974"/>
                <a:ext cx="911618" cy="457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1440</Words>
  <Application>Microsoft Office PowerPoint</Application>
  <PresentationFormat>On-screen Show (16:9)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Cambria Math</vt:lpstr>
      <vt:lpstr>Arial</vt:lpstr>
      <vt:lpstr>Play</vt:lpstr>
      <vt:lpstr>Poppins</vt:lpstr>
      <vt:lpstr>Calibri</vt:lpstr>
      <vt:lpstr>Times New Roman</vt:lpstr>
      <vt:lpstr>Bitter</vt:lpstr>
      <vt:lpstr>Coda</vt:lpstr>
      <vt:lpstr>Cambo</vt:lpstr>
      <vt:lpstr>Simple Light</vt:lpstr>
      <vt:lpstr>Office Theme</vt:lpstr>
      <vt:lpstr>About Me</vt:lpstr>
      <vt:lpstr>PowerPoint Presentation</vt:lpstr>
      <vt:lpstr>Industry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Nathan isn't doing Physics, what is he up 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Nathan James Pacey</cp:lastModifiedBy>
  <cp:revision>6</cp:revision>
  <dcterms:modified xsi:type="dcterms:W3CDTF">2025-04-28T22:55:30Z</dcterms:modified>
</cp:coreProperties>
</file>